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69" r:id="rId3"/>
    <p:sldId id="257" r:id="rId4"/>
    <p:sldId id="305" r:id="rId5"/>
    <p:sldId id="319" r:id="rId6"/>
    <p:sldId id="320" r:id="rId7"/>
    <p:sldId id="318" r:id="rId8"/>
    <p:sldId id="323" r:id="rId9"/>
  </p:sldIdLst>
  <p:sldSz cx="9144000" cy="6858000" type="screen4x3"/>
  <p:notesSz cx="6797675" cy="9926638"/>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83" autoAdjust="0"/>
    <p:restoredTop sz="94660"/>
  </p:normalViewPr>
  <p:slideViewPr>
    <p:cSldViewPr>
      <p:cViewPr varScale="1">
        <p:scale>
          <a:sx n="76" d="100"/>
          <a:sy n="76" d="100"/>
        </p:scale>
        <p:origin x="989" y="43"/>
      </p:cViewPr>
      <p:guideLst>
        <p:guide orient="horz" pos="2160"/>
        <p:guide pos="2880"/>
      </p:guideLst>
    </p:cSldViewPr>
  </p:slid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1" cy="496882"/>
          </a:xfrm>
          <a:prstGeom prst="rect">
            <a:avLst/>
          </a:prstGeom>
        </p:spPr>
        <p:txBody>
          <a:bodyPr vert="horz" lIns="90416" tIns="45208" rIns="90416" bIns="45208" rtlCol="0"/>
          <a:lstStyle>
            <a:lvl1pPr algn="l">
              <a:defRPr sz="1200"/>
            </a:lvl1pPr>
          </a:lstStyle>
          <a:p>
            <a:endParaRPr lang="en-GB"/>
          </a:p>
        </p:txBody>
      </p:sp>
      <p:sp>
        <p:nvSpPr>
          <p:cNvPr id="3" name="Date Placeholder 2"/>
          <p:cNvSpPr>
            <a:spLocks noGrp="1"/>
          </p:cNvSpPr>
          <p:nvPr>
            <p:ph type="dt" idx="1"/>
          </p:nvPr>
        </p:nvSpPr>
        <p:spPr>
          <a:xfrm>
            <a:off x="3849928" y="0"/>
            <a:ext cx="2946181" cy="496882"/>
          </a:xfrm>
          <a:prstGeom prst="rect">
            <a:avLst/>
          </a:prstGeom>
        </p:spPr>
        <p:txBody>
          <a:bodyPr vert="horz" lIns="90416" tIns="45208" rIns="90416" bIns="45208" rtlCol="0"/>
          <a:lstStyle>
            <a:lvl1pPr algn="r">
              <a:defRPr sz="1200"/>
            </a:lvl1pPr>
          </a:lstStyle>
          <a:p>
            <a:fld id="{AF9FB723-4C75-4404-AFF7-286FB7018716}" type="datetimeFigureOut">
              <a:rPr lang="en-GB" smtClean="0"/>
              <a:t>20/06/2024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0416" tIns="45208" rIns="90416" bIns="45208" rtlCol="0" anchor="ctr"/>
          <a:lstStyle/>
          <a:p>
            <a:endParaRPr lang="en-GB"/>
          </a:p>
        </p:txBody>
      </p:sp>
      <p:sp>
        <p:nvSpPr>
          <p:cNvPr id="5" name="Notes Placeholder 4"/>
          <p:cNvSpPr>
            <a:spLocks noGrp="1"/>
          </p:cNvSpPr>
          <p:nvPr>
            <p:ph type="body" sz="quarter" idx="3"/>
          </p:nvPr>
        </p:nvSpPr>
        <p:spPr>
          <a:xfrm>
            <a:off x="679768" y="4776989"/>
            <a:ext cx="5438140" cy="3909016"/>
          </a:xfrm>
          <a:prstGeom prst="rect">
            <a:avLst/>
          </a:prstGeom>
        </p:spPr>
        <p:txBody>
          <a:bodyPr vert="horz" lIns="90416" tIns="45208" rIns="90416" bIns="452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9756"/>
            <a:ext cx="2946181" cy="496882"/>
          </a:xfrm>
          <a:prstGeom prst="rect">
            <a:avLst/>
          </a:prstGeom>
        </p:spPr>
        <p:txBody>
          <a:bodyPr vert="horz" lIns="90416" tIns="45208" rIns="90416" bIns="45208" rtlCol="0" anchor="b"/>
          <a:lstStyle>
            <a:lvl1pPr algn="l">
              <a:defRPr sz="1200"/>
            </a:lvl1pPr>
          </a:lstStyle>
          <a:p>
            <a:endParaRPr lang="en-GB"/>
          </a:p>
        </p:txBody>
      </p:sp>
      <p:sp>
        <p:nvSpPr>
          <p:cNvPr id="7" name="Slide Number Placeholder 6"/>
          <p:cNvSpPr>
            <a:spLocks noGrp="1"/>
          </p:cNvSpPr>
          <p:nvPr>
            <p:ph type="sldNum" sz="quarter" idx="5"/>
          </p:nvPr>
        </p:nvSpPr>
        <p:spPr>
          <a:xfrm>
            <a:off x="3849928" y="9429756"/>
            <a:ext cx="2946181" cy="496882"/>
          </a:xfrm>
          <a:prstGeom prst="rect">
            <a:avLst/>
          </a:prstGeom>
        </p:spPr>
        <p:txBody>
          <a:bodyPr vert="horz" lIns="90416" tIns="45208" rIns="90416" bIns="45208" rtlCol="0" anchor="b"/>
          <a:lstStyle>
            <a:lvl1pPr algn="r">
              <a:defRPr sz="1200"/>
            </a:lvl1pPr>
          </a:lstStyle>
          <a:p>
            <a:fld id="{4C2F1DE7-197F-4500-91F7-BDBFBAB312E2}" type="slidenum">
              <a:rPr lang="en-GB" smtClean="0"/>
              <a:t>‹#›</a:t>
            </a:fld>
            <a:endParaRPr lang="en-GB"/>
          </a:p>
        </p:txBody>
      </p:sp>
    </p:spTree>
    <p:extLst>
      <p:ext uri="{BB962C8B-B14F-4D97-AF65-F5344CB8AC3E}">
        <p14:creationId xmlns:p14="http://schemas.microsoft.com/office/powerpoint/2010/main" val="4068384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F1DE7-197F-4500-91F7-BDBFBAB312E2}" type="slidenum">
              <a:rPr lang="en-GB" smtClean="0"/>
              <a:t>1</a:t>
            </a:fld>
            <a:endParaRPr lang="en-GB"/>
          </a:p>
        </p:txBody>
      </p:sp>
    </p:spTree>
    <p:extLst>
      <p:ext uri="{BB962C8B-B14F-4D97-AF65-F5344CB8AC3E}">
        <p14:creationId xmlns:p14="http://schemas.microsoft.com/office/powerpoint/2010/main" val="387410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784F83-35AF-4E7D-AE08-4CBE65AD718B}"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D841AD-8A97-48D1-91A3-7747FEF1C1D4}" type="slidenum">
              <a:rPr lang="en-GB" smtClean="0"/>
              <a:t>‹#›</a:t>
            </a:fld>
            <a:endParaRPr lang="en-GB" dirty="0"/>
          </a:p>
        </p:txBody>
      </p:sp>
    </p:spTree>
    <p:extLst>
      <p:ext uri="{BB962C8B-B14F-4D97-AF65-F5344CB8AC3E}">
        <p14:creationId xmlns:p14="http://schemas.microsoft.com/office/powerpoint/2010/main" val="219240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784F83-35AF-4E7D-AE08-4CBE65AD718B}"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D841AD-8A97-48D1-91A3-7747FEF1C1D4}" type="slidenum">
              <a:rPr lang="en-GB" smtClean="0"/>
              <a:t>‹#›</a:t>
            </a:fld>
            <a:endParaRPr lang="en-GB" dirty="0"/>
          </a:p>
        </p:txBody>
      </p:sp>
    </p:spTree>
    <p:extLst>
      <p:ext uri="{BB962C8B-B14F-4D97-AF65-F5344CB8AC3E}">
        <p14:creationId xmlns:p14="http://schemas.microsoft.com/office/powerpoint/2010/main" val="398427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784F83-35AF-4E7D-AE08-4CBE65AD718B}"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D841AD-8A97-48D1-91A3-7747FEF1C1D4}" type="slidenum">
              <a:rPr lang="en-GB" smtClean="0"/>
              <a:t>‹#›</a:t>
            </a:fld>
            <a:endParaRPr lang="en-GB" dirty="0"/>
          </a:p>
        </p:txBody>
      </p:sp>
    </p:spTree>
    <p:extLst>
      <p:ext uri="{BB962C8B-B14F-4D97-AF65-F5344CB8AC3E}">
        <p14:creationId xmlns:p14="http://schemas.microsoft.com/office/powerpoint/2010/main" val="338973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784F83-35AF-4E7D-AE08-4CBE65AD718B}"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D841AD-8A97-48D1-91A3-7747FEF1C1D4}" type="slidenum">
              <a:rPr lang="en-GB" smtClean="0"/>
              <a:t>‹#›</a:t>
            </a:fld>
            <a:endParaRPr lang="en-GB" dirty="0"/>
          </a:p>
        </p:txBody>
      </p:sp>
    </p:spTree>
    <p:extLst>
      <p:ext uri="{BB962C8B-B14F-4D97-AF65-F5344CB8AC3E}">
        <p14:creationId xmlns:p14="http://schemas.microsoft.com/office/powerpoint/2010/main" val="67070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84F83-35AF-4E7D-AE08-4CBE65AD718B}" type="datetimeFigureOut">
              <a:rPr lang="en-GB" smtClean="0"/>
              <a:t>20/06/2024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D841AD-8A97-48D1-91A3-7747FEF1C1D4}" type="slidenum">
              <a:rPr lang="en-GB" smtClean="0"/>
              <a:t>‹#›</a:t>
            </a:fld>
            <a:endParaRPr lang="en-GB" dirty="0"/>
          </a:p>
        </p:txBody>
      </p:sp>
    </p:spTree>
    <p:extLst>
      <p:ext uri="{BB962C8B-B14F-4D97-AF65-F5344CB8AC3E}">
        <p14:creationId xmlns:p14="http://schemas.microsoft.com/office/powerpoint/2010/main" val="245754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784F83-35AF-4E7D-AE08-4CBE65AD718B}" type="datetimeFigureOut">
              <a:rPr lang="en-GB" smtClean="0"/>
              <a:t>20/06/2024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8D841AD-8A97-48D1-91A3-7747FEF1C1D4}" type="slidenum">
              <a:rPr lang="en-GB" smtClean="0"/>
              <a:t>‹#›</a:t>
            </a:fld>
            <a:endParaRPr lang="en-GB" dirty="0"/>
          </a:p>
        </p:txBody>
      </p:sp>
    </p:spTree>
    <p:extLst>
      <p:ext uri="{BB962C8B-B14F-4D97-AF65-F5344CB8AC3E}">
        <p14:creationId xmlns:p14="http://schemas.microsoft.com/office/powerpoint/2010/main" val="240018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784F83-35AF-4E7D-AE08-4CBE65AD718B}" type="datetimeFigureOut">
              <a:rPr lang="en-GB" smtClean="0"/>
              <a:t>20/06/2024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8D841AD-8A97-48D1-91A3-7747FEF1C1D4}" type="slidenum">
              <a:rPr lang="en-GB" smtClean="0"/>
              <a:t>‹#›</a:t>
            </a:fld>
            <a:endParaRPr lang="en-GB" dirty="0"/>
          </a:p>
        </p:txBody>
      </p:sp>
    </p:spTree>
    <p:extLst>
      <p:ext uri="{BB962C8B-B14F-4D97-AF65-F5344CB8AC3E}">
        <p14:creationId xmlns:p14="http://schemas.microsoft.com/office/powerpoint/2010/main" val="233159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784F83-35AF-4E7D-AE08-4CBE65AD718B}" type="datetimeFigureOut">
              <a:rPr lang="en-GB" smtClean="0"/>
              <a:t>20/06/2024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8D841AD-8A97-48D1-91A3-7747FEF1C1D4}" type="slidenum">
              <a:rPr lang="en-GB" smtClean="0"/>
              <a:t>‹#›</a:t>
            </a:fld>
            <a:endParaRPr lang="en-GB" dirty="0"/>
          </a:p>
        </p:txBody>
      </p:sp>
    </p:spTree>
    <p:extLst>
      <p:ext uri="{BB962C8B-B14F-4D97-AF65-F5344CB8AC3E}">
        <p14:creationId xmlns:p14="http://schemas.microsoft.com/office/powerpoint/2010/main" val="236251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84F83-35AF-4E7D-AE08-4CBE65AD718B}" type="datetimeFigureOut">
              <a:rPr lang="en-GB" smtClean="0"/>
              <a:t>20/06/2024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8D841AD-8A97-48D1-91A3-7747FEF1C1D4}" type="slidenum">
              <a:rPr lang="en-GB" smtClean="0"/>
              <a:t>‹#›</a:t>
            </a:fld>
            <a:endParaRPr lang="en-GB" dirty="0"/>
          </a:p>
        </p:txBody>
      </p:sp>
    </p:spTree>
    <p:extLst>
      <p:ext uri="{BB962C8B-B14F-4D97-AF65-F5344CB8AC3E}">
        <p14:creationId xmlns:p14="http://schemas.microsoft.com/office/powerpoint/2010/main" val="367193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84F83-35AF-4E7D-AE08-4CBE65AD718B}" type="datetimeFigureOut">
              <a:rPr lang="en-GB" smtClean="0"/>
              <a:t>20/06/2024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8D841AD-8A97-48D1-91A3-7747FEF1C1D4}" type="slidenum">
              <a:rPr lang="en-GB" smtClean="0"/>
              <a:t>‹#›</a:t>
            </a:fld>
            <a:endParaRPr lang="en-GB" dirty="0"/>
          </a:p>
        </p:txBody>
      </p:sp>
    </p:spTree>
    <p:extLst>
      <p:ext uri="{BB962C8B-B14F-4D97-AF65-F5344CB8AC3E}">
        <p14:creationId xmlns:p14="http://schemas.microsoft.com/office/powerpoint/2010/main" val="40858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84F83-35AF-4E7D-AE08-4CBE65AD718B}" type="datetimeFigureOut">
              <a:rPr lang="en-GB" smtClean="0"/>
              <a:t>20/06/2024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8D841AD-8A97-48D1-91A3-7747FEF1C1D4}" type="slidenum">
              <a:rPr lang="en-GB" smtClean="0"/>
              <a:t>‹#›</a:t>
            </a:fld>
            <a:endParaRPr lang="en-GB" dirty="0"/>
          </a:p>
        </p:txBody>
      </p:sp>
    </p:spTree>
    <p:extLst>
      <p:ext uri="{BB962C8B-B14F-4D97-AF65-F5344CB8AC3E}">
        <p14:creationId xmlns:p14="http://schemas.microsoft.com/office/powerpoint/2010/main" val="226890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84F83-35AF-4E7D-AE08-4CBE65AD718B}" type="datetimeFigureOut">
              <a:rPr lang="en-GB" smtClean="0"/>
              <a:t>20/06/2024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841AD-8A97-48D1-91A3-7747FEF1C1D4}" type="slidenum">
              <a:rPr lang="en-GB" smtClean="0"/>
              <a:t>‹#›</a:t>
            </a:fld>
            <a:endParaRPr lang="en-GB" dirty="0"/>
          </a:p>
        </p:txBody>
      </p:sp>
    </p:spTree>
    <p:extLst>
      <p:ext uri="{BB962C8B-B14F-4D97-AF65-F5344CB8AC3E}">
        <p14:creationId xmlns:p14="http://schemas.microsoft.com/office/powerpoint/2010/main" val="2131830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seBS-BG2"/>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13855" y="32970"/>
            <a:ext cx="9144000" cy="6858000"/>
          </a:xfrm>
          <a:prstGeom prst="rect">
            <a:avLst/>
          </a:prstGeom>
          <a:noFill/>
          <a:ln>
            <a:noFill/>
          </a:ln>
        </p:spPr>
      </p:pic>
      <p:pic>
        <p:nvPicPr>
          <p:cNvPr id="1027" name="Picture 3" descr="C:\Users\David Rose\Documents\RBS\LOGOS\RoseBS-Logo-Rev-Graph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7605" y="3461970"/>
            <a:ext cx="2781079" cy="18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69813" y="1268760"/>
            <a:ext cx="5976664" cy="1446550"/>
          </a:xfrm>
          <a:prstGeom prst="rect">
            <a:avLst/>
          </a:prstGeom>
          <a:noFill/>
        </p:spPr>
        <p:txBody>
          <a:bodyPr wrap="square" rtlCol="0">
            <a:spAutoFit/>
          </a:bodyPr>
          <a:lstStyle/>
          <a:p>
            <a:pPr algn="ctr"/>
            <a:r>
              <a:rPr lang="en-GB" sz="4400" b="1" dirty="0">
                <a:solidFill>
                  <a:srgbClr val="0070C0"/>
                </a:solidFill>
              </a:rPr>
              <a:t>Welcome to  </a:t>
            </a:r>
          </a:p>
          <a:p>
            <a:pPr algn="ctr"/>
            <a:r>
              <a:rPr lang="en-GB" sz="4400" b="1" dirty="0">
                <a:solidFill>
                  <a:srgbClr val="0070C0"/>
                </a:solidFill>
              </a:rPr>
              <a:t>Rose Building Services  </a:t>
            </a:r>
          </a:p>
        </p:txBody>
      </p:sp>
      <p:sp>
        <p:nvSpPr>
          <p:cNvPr id="7" name="TextBox 6"/>
          <p:cNvSpPr txBox="1"/>
          <p:nvPr/>
        </p:nvSpPr>
        <p:spPr>
          <a:xfrm>
            <a:off x="179512" y="6309320"/>
            <a:ext cx="3528392" cy="369332"/>
          </a:xfrm>
          <a:prstGeom prst="rect">
            <a:avLst/>
          </a:prstGeom>
          <a:noFill/>
        </p:spPr>
        <p:txBody>
          <a:bodyPr wrap="square" rtlCol="0">
            <a:spAutoFit/>
          </a:bodyPr>
          <a:lstStyle/>
          <a:p>
            <a:r>
              <a:rPr lang="en-GB" dirty="0">
                <a:solidFill>
                  <a:srgbClr val="0070C0"/>
                </a:solidFill>
              </a:rPr>
              <a:t>www.rosebuildingservices.com</a:t>
            </a:r>
          </a:p>
        </p:txBody>
      </p:sp>
      <p:sp>
        <p:nvSpPr>
          <p:cNvPr id="8" name="TextBox 7"/>
          <p:cNvSpPr txBox="1"/>
          <p:nvPr/>
        </p:nvSpPr>
        <p:spPr>
          <a:xfrm>
            <a:off x="5562282" y="6346489"/>
            <a:ext cx="3528392" cy="369332"/>
          </a:xfrm>
          <a:prstGeom prst="rect">
            <a:avLst/>
          </a:prstGeom>
          <a:noFill/>
        </p:spPr>
        <p:txBody>
          <a:bodyPr wrap="square" rtlCol="0">
            <a:spAutoFit/>
          </a:bodyPr>
          <a:lstStyle/>
          <a:p>
            <a:pPr algn="r"/>
            <a:r>
              <a:rPr lang="en-GB" dirty="0">
                <a:solidFill>
                  <a:srgbClr val="0070C0"/>
                </a:solidFill>
              </a:rPr>
              <a:t>Tel 01403 733362</a:t>
            </a:r>
          </a:p>
        </p:txBody>
      </p:sp>
    </p:spTree>
    <p:custDataLst>
      <p:tags r:id="rId1"/>
    </p:custDataLst>
    <p:extLst>
      <p:ext uri="{BB962C8B-B14F-4D97-AF65-F5344CB8AC3E}">
        <p14:creationId xmlns:p14="http://schemas.microsoft.com/office/powerpoint/2010/main" val="1334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seBS-BG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TextBox 4"/>
          <p:cNvSpPr txBox="1"/>
          <p:nvPr/>
        </p:nvSpPr>
        <p:spPr>
          <a:xfrm>
            <a:off x="813076" y="919181"/>
            <a:ext cx="7560840" cy="646331"/>
          </a:xfrm>
          <a:prstGeom prst="rect">
            <a:avLst/>
          </a:prstGeom>
          <a:noFill/>
        </p:spPr>
        <p:txBody>
          <a:bodyPr wrap="square" rtlCol="0">
            <a:spAutoFit/>
          </a:bodyPr>
          <a:lstStyle/>
          <a:p>
            <a:pPr algn="ctr"/>
            <a:r>
              <a:rPr lang="en-GB" sz="3600" b="1" dirty="0">
                <a:solidFill>
                  <a:srgbClr val="0070C0"/>
                </a:solidFill>
              </a:rPr>
              <a:t>Content</a:t>
            </a:r>
          </a:p>
        </p:txBody>
      </p:sp>
      <p:sp>
        <p:nvSpPr>
          <p:cNvPr id="6" name="TextBox 5"/>
          <p:cNvSpPr txBox="1"/>
          <p:nvPr/>
        </p:nvSpPr>
        <p:spPr>
          <a:xfrm>
            <a:off x="1120306" y="1990829"/>
            <a:ext cx="7236804" cy="461665"/>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0070C0"/>
                </a:solidFill>
              </a:rPr>
              <a:t> Rose Building Services (RBS)</a:t>
            </a:r>
          </a:p>
        </p:txBody>
      </p:sp>
      <p:sp>
        <p:nvSpPr>
          <p:cNvPr id="10" name="TextBox 9"/>
          <p:cNvSpPr txBox="1"/>
          <p:nvPr/>
        </p:nvSpPr>
        <p:spPr>
          <a:xfrm>
            <a:off x="1120306" y="3517705"/>
            <a:ext cx="6696744"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0070C0"/>
                </a:solidFill>
              </a:rPr>
              <a:t>Examples of Projects Undertaken</a:t>
            </a:r>
          </a:p>
        </p:txBody>
      </p:sp>
      <p:sp>
        <p:nvSpPr>
          <p:cNvPr id="11" name="TextBox 10"/>
          <p:cNvSpPr txBox="1"/>
          <p:nvPr/>
        </p:nvSpPr>
        <p:spPr>
          <a:xfrm>
            <a:off x="1120306" y="2515263"/>
            <a:ext cx="6480720" cy="461665"/>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0070C0"/>
                </a:solidFill>
              </a:rPr>
              <a:t> Our Experience</a:t>
            </a:r>
          </a:p>
        </p:txBody>
      </p:sp>
      <p:pic>
        <p:nvPicPr>
          <p:cNvPr id="17" name="Picture 3" descr="C:\Users\David Rose\Documents\RBS\LOGOS\RoseBS-Logo-Rev-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7059" y="605354"/>
            <a:ext cx="1024065" cy="6628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20306" y="2996952"/>
            <a:ext cx="6480720" cy="461665"/>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0070C0"/>
                </a:solidFill>
              </a:rPr>
              <a:t> Services we provide</a:t>
            </a:r>
          </a:p>
        </p:txBody>
      </p:sp>
      <p:sp>
        <p:nvSpPr>
          <p:cNvPr id="18" name="TextBox 17"/>
          <p:cNvSpPr txBox="1"/>
          <p:nvPr/>
        </p:nvSpPr>
        <p:spPr>
          <a:xfrm>
            <a:off x="1120306" y="3999394"/>
            <a:ext cx="7344816"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0070C0"/>
                </a:solidFill>
              </a:rPr>
              <a:t>CV’s of Directors </a:t>
            </a:r>
          </a:p>
        </p:txBody>
      </p:sp>
    </p:spTree>
    <p:custDataLst>
      <p:tags r:id="rId1"/>
    </p:custDataLst>
    <p:extLst>
      <p:ext uri="{BB962C8B-B14F-4D97-AF65-F5344CB8AC3E}">
        <p14:creationId xmlns:p14="http://schemas.microsoft.com/office/powerpoint/2010/main" val="15692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5"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seBS-BG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4138" y="0"/>
            <a:ext cx="9144000" cy="6858000"/>
          </a:xfrm>
          <a:prstGeom prst="rect">
            <a:avLst/>
          </a:prstGeom>
          <a:noFill/>
          <a:ln>
            <a:noFill/>
          </a:ln>
        </p:spPr>
      </p:pic>
      <p:sp>
        <p:nvSpPr>
          <p:cNvPr id="3" name="TextBox 2"/>
          <p:cNvSpPr txBox="1"/>
          <p:nvPr/>
        </p:nvSpPr>
        <p:spPr>
          <a:xfrm>
            <a:off x="971600" y="1556792"/>
            <a:ext cx="6465198" cy="4401205"/>
          </a:xfrm>
          <a:prstGeom prst="rect">
            <a:avLst/>
          </a:prstGeom>
          <a:noFill/>
        </p:spPr>
        <p:txBody>
          <a:bodyPr wrap="square" rtlCol="0">
            <a:spAutoFit/>
          </a:bodyPr>
          <a:lstStyle/>
          <a:p>
            <a:endParaRPr lang="en-GB" sz="1400" dirty="0">
              <a:solidFill>
                <a:schemeClr val="tx2">
                  <a:lumMod val="75000"/>
                </a:schemeClr>
              </a:solidFill>
            </a:endParaRPr>
          </a:p>
          <a:p>
            <a:endParaRPr lang="en-GB" sz="1400" dirty="0">
              <a:solidFill>
                <a:schemeClr val="tx2">
                  <a:lumMod val="75000"/>
                </a:schemeClr>
              </a:solidFill>
            </a:endParaRPr>
          </a:p>
          <a:p>
            <a:endParaRPr lang="en-GB" sz="1400" dirty="0">
              <a:solidFill>
                <a:schemeClr val="tx2">
                  <a:lumMod val="75000"/>
                </a:schemeClr>
              </a:solidFill>
            </a:endParaRPr>
          </a:p>
          <a:p>
            <a:r>
              <a:rPr lang="en-GB" sz="1400" dirty="0">
                <a:solidFill>
                  <a:schemeClr val="tx2">
                    <a:lumMod val="75000"/>
                  </a:schemeClr>
                </a:solidFill>
              </a:rPr>
              <a:t>Rose Building Services (RBS) is a leading Design, Technical Services &amp; Commissioning  Management  company operating across London, the Home Counties and the South of England.</a:t>
            </a:r>
          </a:p>
          <a:p>
            <a:endParaRPr lang="en-GB" sz="1400" dirty="0">
              <a:solidFill>
                <a:schemeClr val="tx2">
                  <a:lumMod val="75000"/>
                </a:schemeClr>
              </a:solidFill>
            </a:endParaRPr>
          </a:p>
          <a:p>
            <a:r>
              <a:rPr lang="en-GB" sz="1400" dirty="0">
                <a:solidFill>
                  <a:schemeClr val="tx2">
                    <a:lumMod val="75000"/>
                  </a:schemeClr>
                </a:solidFill>
              </a:rPr>
              <a:t>Founded in 1998 we are a well established company, our team has a wealth of experience in M&amp;E Technical and Commissioning management  across the majority if not all construction sectors. We pride ourselves on customer satisfaction, providing a quality service whilst ensuring value for money.</a:t>
            </a:r>
          </a:p>
          <a:p>
            <a:endParaRPr lang="en-GB" sz="1400" dirty="0">
              <a:solidFill>
                <a:schemeClr val="tx2">
                  <a:lumMod val="75000"/>
                </a:schemeClr>
              </a:solidFill>
            </a:endParaRPr>
          </a:p>
          <a:p>
            <a:r>
              <a:rPr lang="en-GB" sz="1400" dirty="0">
                <a:solidFill>
                  <a:schemeClr val="tx2">
                    <a:lumMod val="75000"/>
                  </a:schemeClr>
                </a:solidFill>
              </a:rPr>
              <a:t>We are the preferred choice for many leading blue chip companies, and we have been involved with a number of prestigious projects such as Houses of Parliament, Tottenham FC Stadium, Twickenham Stadium, The Savoy Hotel, Fortnum and Mason, Gatwick Airport, University of West London Campus &amp; Royal Holloway University, to name a few.</a:t>
            </a:r>
          </a:p>
          <a:p>
            <a:r>
              <a:rPr lang="en-GB" sz="1400" dirty="0">
                <a:solidFill>
                  <a:schemeClr val="tx2">
                    <a:lumMod val="75000"/>
                  </a:schemeClr>
                </a:solidFill>
              </a:rPr>
              <a:t> </a:t>
            </a:r>
          </a:p>
          <a:p>
            <a:r>
              <a:rPr lang="en-GB" sz="1400" dirty="0">
                <a:solidFill>
                  <a:schemeClr val="tx2">
                    <a:lumMod val="75000"/>
                  </a:schemeClr>
                </a:solidFill>
              </a:rPr>
              <a:t> </a:t>
            </a:r>
          </a:p>
          <a:p>
            <a:pPr algn="ctr"/>
            <a:r>
              <a:rPr lang="en-GB" sz="1400" b="1" dirty="0">
                <a:solidFill>
                  <a:schemeClr val="tx2">
                    <a:lumMod val="75000"/>
                  </a:schemeClr>
                </a:solidFill>
              </a:rPr>
              <a:t> </a:t>
            </a:r>
          </a:p>
        </p:txBody>
      </p:sp>
      <p:pic>
        <p:nvPicPr>
          <p:cNvPr id="10" name="Picture 3" descr="C:\Users\David Rose\Documents\RBS\LOGOS\RoseBS-Logo-Rev-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0814" y="512937"/>
            <a:ext cx="1167650" cy="7558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63688" y="969205"/>
            <a:ext cx="5256584" cy="707886"/>
          </a:xfrm>
          <a:prstGeom prst="rect">
            <a:avLst/>
          </a:prstGeom>
          <a:noFill/>
        </p:spPr>
        <p:txBody>
          <a:bodyPr wrap="square" rtlCol="0">
            <a:spAutoFit/>
          </a:bodyPr>
          <a:lstStyle/>
          <a:p>
            <a:pPr algn="ctr"/>
            <a:r>
              <a:rPr lang="en-GB" sz="4000" b="1" dirty="0">
                <a:solidFill>
                  <a:srgbClr val="0070C0"/>
                </a:solidFill>
              </a:rPr>
              <a:t>Rose Building Services </a:t>
            </a:r>
          </a:p>
        </p:txBody>
      </p:sp>
    </p:spTree>
    <p:custDataLst>
      <p:tags r:id="rId1"/>
    </p:custDataLst>
    <p:extLst>
      <p:ext uri="{BB962C8B-B14F-4D97-AF65-F5344CB8AC3E}">
        <p14:creationId xmlns:p14="http://schemas.microsoft.com/office/powerpoint/2010/main" val="351442624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seBS-BG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36512" y="99392"/>
            <a:ext cx="9252011" cy="6858000"/>
          </a:xfrm>
          <a:prstGeom prst="rect">
            <a:avLst/>
          </a:prstGeom>
          <a:noFill/>
          <a:ln>
            <a:noFill/>
          </a:ln>
        </p:spPr>
      </p:pic>
      <p:sp>
        <p:nvSpPr>
          <p:cNvPr id="3" name="TextBox 2"/>
          <p:cNvSpPr txBox="1"/>
          <p:nvPr/>
        </p:nvSpPr>
        <p:spPr>
          <a:xfrm>
            <a:off x="1259632" y="692696"/>
            <a:ext cx="6552728" cy="707886"/>
          </a:xfrm>
          <a:prstGeom prst="rect">
            <a:avLst/>
          </a:prstGeom>
          <a:noFill/>
        </p:spPr>
        <p:txBody>
          <a:bodyPr wrap="square" rtlCol="0">
            <a:spAutoFit/>
          </a:bodyPr>
          <a:lstStyle/>
          <a:p>
            <a:pPr algn="ctr"/>
            <a:r>
              <a:rPr lang="en-GB" sz="4000" b="1" dirty="0">
                <a:solidFill>
                  <a:schemeClr val="tx2"/>
                </a:solidFill>
              </a:rPr>
              <a:t>  </a:t>
            </a:r>
          </a:p>
        </p:txBody>
      </p:sp>
      <p:pic>
        <p:nvPicPr>
          <p:cNvPr id="18" name="Picture 3" descr="C:\Users\David Rose\Documents\RBS\LOGOS\RoseBS-Logo-Rev-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3345" y="660529"/>
            <a:ext cx="1162126" cy="7522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71600" y="1136938"/>
            <a:ext cx="6624736" cy="707886"/>
          </a:xfrm>
          <a:prstGeom prst="rect">
            <a:avLst/>
          </a:prstGeom>
          <a:noFill/>
        </p:spPr>
        <p:txBody>
          <a:bodyPr wrap="square" rtlCol="0">
            <a:spAutoFit/>
          </a:bodyPr>
          <a:lstStyle/>
          <a:p>
            <a:pPr algn="ctr"/>
            <a:r>
              <a:rPr lang="en-GB" sz="4000" b="1" dirty="0">
                <a:solidFill>
                  <a:srgbClr val="0070C0"/>
                </a:solidFill>
              </a:rPr>
              <a:t>Our Experience </a:t>
            </a:r>
          </a:p>
        </p:txBody>
      </p:sp>
      <p:sp>
        <p:nvSpPr>
          <p:cNvPr id="6" name="Rectangle 5"/>
          <p:cNvSpPr/>
          <p:nvPr/>
        </p:nvSpPr>
        <p:spPr>
          <a:xfrm>
            <a:off x="1043609" y="2410430"/>
            <a:ext cx="6840760" cy="3754874"/>
          </a:xfrm>
          <a:prstGeom prst="rect">
            <a:avLst/>
          </a:prstGeom>
        </p:spPr>
        <p:txBody>
          <a:bodyPr wrap="square">
            <a:spAutoFit/>
          </a:bodyPr>
          <a:lstStyle/>
          <a:p>
            <a:endParaRPr lang="en-GB" sz="1400" dirty="0">
              <a:solidFill>
                <a:schemeClr val="tx2">
                  <a:lumMod val="75000"/>
                </a:schemeClr>
              </a:solidFill>
            </a:endParaRPr>
          </a:p>
          <a:p>
            <a:r>
              <a:rPr lang="en-GB" sz="1400" dirty="0">
                <a:solidFill>
                  <a:schemeClr val="tx2">
                    <a:lumMod val="75000"/>
                  </a:schemeClr>
                </a:solidFill>
              </a:rPr>
              <a:t>In order to have an holistic assessment of a buildings M&amp;E systems the appointment of an independent team consisting of Technical Services Managers and Commissioning Managers is vital.</a:t>
            </a:r>
          </a:p>
          <a:p>
            <a:endParaRPr lang="en-GB" sz="1400" dirty="0">
              <a:solidFill>
                <a:schemeClr val="tx2">
                  <a:lumMod val="75000"/>
                </a:schemeClr>
              </a:solidFill>
            </a:endParaRPr>
          </a:p>
          <a:p>
            <a:r>
              <a:rPr lang="en-GB" sz="1400" dirty="0">
                <a:solidFill>
                  <a:schemeClr val="tx2">
                    <a:lumMod val="75000"/>
                  </a:schemeClr>
                </a:solidFill>
              </a:rPr>
              <a:t>All our senior managers have between 25 – 30 years experience in the MEP industry and their backgrounds range from main contractors, sub contractors, consultancy and key suppliers such as Building Management Systems.</a:t>
            </a:r>
          </a:p>
          <a:p>
            <a:endParaRPr lang="en-GB" sz="1400" dirty="0">
              <a:solidFill>
                <a:schemeClr val="tx2">
                  <a:lumMod val="75000"/>
                </a:schemeClr>
              </a:solidFill>
            </a:endParaRPr>
          </a:p>
          <a:p>
            <a:r>
              <a:rPr lang="en-GB" sz="1400" dirty="0">
                <a:solidFill>
                  <a:schemeClr val="tx2">
                    <a:lumMod val="75000"/>
                  </a:schemeClr>
                </a:solidFill>
              </a:rPr>
              <a:t>Our team of senior management have experience from all over the world in sectors ranging from Commercial, Data Centre’s, Health Care, Laboratories, Residential and Retail.</a:t>
            </a:r>
          </a:p>
          <a:p>
            <a:endParaRPr lang="en-GB" sz="1400" dirty="0">
              <a:solidFill>
                <a:schemeClr val="tx2">
                  <a:lumMod val="75000"/>
                </a:schemeClr>
              </a:solidFill>
            </a:endParaRPr>
          </a:p>
          <a:p>
            <a:r>
              <a:rPr lang="en-GB" sz="1400" dirty="0">
                <a:solidFill>
                  <a:schemeClr val="tx2">
                    <a:lumMod val="75000"/>
                  </a:schemeClr>
                </a:solidFill>
              </a:rPr>
              <a:t>Our ethos is founded on sound &amp; reliable service meaning on time delivery. </a:t>
            </a:r>
          </a:p>
          <a:p>
            <a:endParaRPr lang="en-GB" sz="1400" dirty="0">
              <a:solidFill>
                <a:schemeClr val="tx2">
                  <a:lumMod val="75000"/>
                </a:schemeClr>
              </a:solidFill>
            </a:endParaRPr>
          </a:p>
          <a:p>
            <a:r>
              <a:rPr lang="en-GB" sz="1400" dirty="0">
                <a:solidFill>
                  <a:schemeClr val="tx2">
                    <a:lumMod val="75000"/>
                  </a:schemeClr>
                </a:solidFill>
              </a:rPr>
              <a:t>  </a:t>
            </a:r>
          </a:p>
          <a:p>
            <a:r>
              <a:rPr lang="en-GB" sz="1400" dirty="0">
                <a:solidFill>
                  <a:schemeClr val="tx2">
                    <a:lumMod val="75000"/>
                  </a:schemeClr>
                </a:solidFill>
              </a:rPr>
              <a:t> </a:t>
            </a:r>
          </a:p>
          <a:p>
            <a:endParaRPr lang="en-GB" sz="1400" dirty="0">
              <a:solidFill>
                <a:schemeClr val="tx2">
                  <a:lumMod val="75000"/>
                </a:schemeClr>
              </a:solidFill>
            </a:endParaRPr>
          </a:p>
        </p:txBody>
      </p:sp>
    </p:spTree>
    <p:custDataLst>
      <p:tags r:id="rId1"/>
    </p:custDataLst>
    <p:extLst>
      <p:ext uri="{BB962C8B-B14F-4D97-AF65-F5344CB8AC3E}">
        <p14:creationId xmlns:p14="http://schemas.microsoft.com/office/powerpoint/2010/main" val="416991108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seBS-BG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35496" y="0"/>
            <a:ext cx="9144000" cy="6858000"/>
          </a:xfrm>
          <a:prstGeom prst="rect">
            <a:avLst/>
          </a:prstGeom>
          <a:noFill/>
          <a:ln>
            <a:noFill/>
          </a:ln>
        </p:spPr>
      </p:pic>
      <p:sp>
        <p:nvSpPr>
          <p:cNvPr id="5" name="TextBox 4"/>
          <p:cNvSpPr txBox="1"/>
          <p:nvPr/>
        </p:nvSpPr>
        <p:spPr>
          <a:xfrm>
            <a:off x="1007604" y="1126485"/>
            <a:ext cx="7560840" cy="646331"/>
          </a:xfrm>
          <a:prstGeom prst="rect">
            <a:avLst/>
          </a:prstGeom>
          <a:noFill/>
        </p:spPr>
        <p:txBody>
          <a:bodyPr wrap="square" rtlCol="0">
            <a:spAutoFit/>
          </a:bodyPr>
          <a:lstStyle/>
          <a:p>
            <a:pPr algn="ctr"/>
            <a:r>
              <a:rPr lang="en-GB" sz="3600" b="1" dirty="0">
                <a:solidFill>
                  <a:srgbClr val="0070C0"/>
                </a:solidFill>
              </a:rPr>
              <a:t>Services we provide </a:t>
            </a:r>
          </a:p>
        </p:txBody>
      </p:sp>
      <p:sp>
        <p:nvSpPr>
          <p:cNvPr id="10" name="TextBox 9"/>
          <p:cNvSpPr txBox="1"/>
          <p:nvPr/>
        </p:nvSpPr>
        <p:spPr>
          <a:xfrm>
            <a:off x="1035304" y="3429000"/>
            <a:ext cx="6696744"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0070C0"/>
                </a:solidFill>
              </a:rPr>
              <a:t>Pre- Construction Management</a:t>
            </a:r>
          </a:p>
        </p:txBody>
      </p:sp>
      <p:sp>
        <p:nvSpPr>
          <p:cNvPr id="11" name="TextBox 10"/>
          <p:cNvSpPr txBox="1"/>
          <p:nvPr/>
        </p:nvSpPr>
        <p:spPr>
          <a:xfrm>
            <a:off x="1035304" y="2932788"/>
            <a:ext cx="6480720" cy="461665"/>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0070C0"/>
                </a:solidFill>
              </a:rPr>
              <a:t> Tender Analysis</a:t>
            </a:r>
          </a:p>
        </p:txBody>
      </p:sp>
      <p:sp>
        <p:nvSpPr>
          <p:cNvPr id="13" name="TextBox 12"/>
          <p:cNvSpPr txBox="1"/>
          <p:nvPr/>
        </p:nvSpPr>
        <p:spPr>
          <a:xfrm>
            <a:off x="1035304" y="4005064"/>
            <a:ext cx="7344816"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0070C0"/>
                </a:solidFill>
              </a:rPr>
              <a:t>Technical Services Management </a:t>
            </a:r>
          </a:p>
        </p:txBody>
      </p:sp>
      <p:pic>
        <p:nvPicPr>
          <p:cNvPr id="17" name="Picture 3" descr="C:\Users\David Rose\Documents\RBS\LOGOS\RoseBS-Logo-Rev-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3261" y="605880"/>
            <a:ext cx="1024065" cy="6628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36563" y="4653136"/>
            <a:ext cx="7344816"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0070C0"/>
                </a:solidFill>
              </a:rPr>
              <a:t>Commissioning  Management</a:t>
            </a:r>
          </a:p>
        </p:txBody>
      </p:sp>
    </p:spTree>
    <p:custDataLst>
      <p:tags r:id="rId1"/>
    </p:custDataLst>
    <p:extLst>
      <p:ext uri="{BB962C8B-B14F-4D97-AF65-F5344CB8AC3E}">
        <p14:creationId xmlns:p14="http://schemas.microsoft.com/office/powerpoint/2010/main" val="207566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1639" y="4045658"/>
            <a:ext cx="2304257" cy="523220"/>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rgbClr val="0070C0"/>
                </a:solidFill>
              </a:rPr>
              <a:t>Health care</a:t>
            </a:r>
          </a:p>
        </p:txBody>
      </p:sp>
      <p:sp>
        <p:nvSpPr>
          <p:cNvPr id="8" name="TextBox 7"/>
          <p:cNvSpPr txBox="1"/>
          <p:nvPr/>
        </p:nvSpPr>
        <p:spPr>
          <a:xfrm>
            <a:off x="1327061" y="4977231"/>
            <a:ext cx="2088233" cy="523220"/>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rgbClr val="0070C0"/>
                </a:solidFill>
              </a:rPr>
              <a:t>Leisure</a:t>
            </a:r>
            <a:r>
              <a:rPr lang="en-GB" dirty="0">
                <a:solidFill>
                  <a:srgbClr val="0070C0"/>
                </a:solidFill>
              </a:rPr>
              <a:t> </a:t>
            </a:r>
          </a:p>
        </p:txBody>
      </p:sp>
      <p:sp>
        <p:nvSpPr>
          <p:cNvPr id="9" name="TextBox 8"/>
          <p:cNvSpPr txBox="1"/>
          <p:nvPr/>
        </p:nvSpPr>
        <p:spPr>
          <a:xfrm>
            <a:off x="1361851" y="5770990"/>
            <a:ext cx="3024335" cy="523220"/>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rgbClr val="0070C0"/>
                </a:solidFill>
              </a:rPr>
              <a:t>Retail</a:t>
            </a:r>
          </a:p>
        </p:txBody>
      </p:sp>
      <p:pic>
        <p:nvPicPr>
          <p:cNvPr id="1026" name="Picture 2" descr="C:\Users\David Rose\Documents\Willmott Dixon Southern\Project photos\Retail\713806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1917" y="5714419"/>
            <a:ext cx="1248932" cy="8410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id Rose\Documents\Willmott Dixon Southern\Project photos\residential\3192419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9864" y="2045400"/>
            <a:ext cx="1231118" cy="820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vid Rose\Documents\Willmott Dixon Southern\Project photos\Leisure\113442271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3711" y="4824187"/>
            <a:ext cx="1231117" cy="860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1554605487"/>
              </p:ext>
            </p:extLst>
          </p:nvPr>
        </p:nvGraphicFramePr>
        <p:xfrm>
          <a:off x="5220072" y="1250491"/>
          <a:ext cx="3486740" cy="654689"/>
        </p:xfrm>
        <a:graphic>
          <a:graphicData uri="http://schemas.openxmlformats.org/drawingml/2006/table">
            <a:tbl>
              <a:tblPr firstRow="1" firstCol="1" bandRow="1"/>
              <a:tblGrid>
                <a:gridCol w="720080">
                  <a:extLst>
                    <a:ext uri="{9D8B030D-6E8A-4147-A177-3AD203B41FA5}">
                      <a16:colId xmlns:a16="http://schemas.microsoft.com/office/drawing/2014/main" val="20000"/>
                    </a:ext>
                  </a:extLst>
                </a:gridCol>
                <a:gridCol w="2766660">
                  <a:extLst>
                    <a:ext uri="{9D8B030D-6E8A-4147-A177-3AD203B41FA5}">
                      <a16:colId xmlns:a16="http://schemas.microsoft.com/office/drawing/2014/main" val="20001"/>
                    </a:ext>
                  </a:extLst>
                </a:gridCol>
              </a:tblGrid>
              <a:tr h="291723">
                <a:tc>
                  <a:txBody>
                    <a:bodyPr/>
                    <a:lstStyle/>
                    <a:p>
                      <a:pPr>
                        <a:lnSpc>
                          <a:spcPct val="115000"/>
                        </a:lnSpc>
                        <a:spcAft>
                          <a:spcPts val="0"/>
                        </a:spcAft>
                      </a:pPr>
                      <a:r>
                        <a:rPr lang="en-GB" sz="1100" dirty="0">
                          <a:solidFill>
                            <a:schemeClr val="tx2"/>
                          </a:solidFill>
                          <a:effectLst/>
                          <a:latin typeface="Calibri"/>
                          <a:ea typeface="Calibri"/>
                          <a:cs typeface="Times New Roman"/>
                        </a:rPr>
                        <a:t>PROJECT: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University</a:t>
                      </a:r>
                      <a:r>
                        <a:rPr lang="en-GB" sz="1100" baseline="0" dirty="0">
                          <a:solidFill>
                            <a:schemeClr val="tx2"/>
                          </a:solidFill>
                          <a:effectLst/>
                          <a:latin typeface="Calibri"/>
                          <a:ea typeface="Calibri"/>
                          <a:cs typeface="Times New Roman"/>
                        </a:rPr>
                        <a:t> of West London </a:t>
                      </a:r>
                      <a:endParaRPr lang="en-GB" sz="11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1456">
                <a:tc>
                  <a:txBody>
                    <a:bodyPr/>
                    <a:lstStyle/>
                    <a:p>
                      <a:pPr>
                        <a:lnSpc>
                          <a:spcPct val="115000"/>
                        </a:lnSpc>
                        <a:spcAft>
                          <a:spcPts val="0"/>
                        </a:spcAft>
                      </a:pPr>
                      <a:r>
                        <a:rPr lang="en-GB" sz="1100" dirty="0">
                          <a:solidFill>
                            <a:schemeClr val="tx2"/>
                          </a:solidFill>
                          <a:effectLst/>
                          <a:latin typeface="Calibri"/>
                          <a:ea typeface="Calibri"/>
                          <a:cs typeface="Times New Roman"/>
                        </a:rPr>
                        <a:t>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£48M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1456">
                <a:tc>
                  <a:txBody>
                    <a:bodyPr/>
                    <a:lstStyle/>
                    <a:p>
                      <a:pPr>
                        <a:lnSpc>
                          <a:spcPct val="115000"/>
                        </a:lnSpc>
                        <a:spcAft>
                          <a:spcPts val="0"/>
                        </a:spcAft>
                      </a:pPr>
                      <a:r>
                        <a:rPr lang="en-GB" sz="1100" dirty="0">
                          <a:solidFill>
                            <a:schemeClr val="tx2"/>
                          </a:solidFill>
                          <a:effectLst/>
                          <a:latin typeface="Calibri"/>
                          <a:ea typeface="Calibri"/>
                          <a:cs typeface="Times New Roman"/>
                        </a:rPr>
                        <a:t>CLIENT: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University</a:t>
                      </a:r>
                      <a:r>
                        <a:rPr lang="en-GB" sz="1100" baseline="0" dirty="0">
                          <a:solidFill>
                            <a:schemeClr val="tx2"/>
                          </a:solidFill>
                          <a:effectLst/>
                          <a:latin typeface="Calibri"/>
                          <a:ea typeface="Calibri"/>
                          <a:cs typeface="Times New Roman"/>
                        </a:rPr>
                        <a:t> of West London</a:t>
                      </a:r>
                      <a:endParaRPr lang="en-GB" sz="11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915080555"/>
              </p:ext>
            </p:extLst>
          </p:nvPr>
        </p:nvGraphicFramePr>
        <p:xfrm>
          <a:off x="5220072" y="5796309"/>
          <a:ext cx="3486740" cy="654689"/>
        </p:xfrm>
        <a:graphic>
          <a:graphicData uri="http://schemas.openxmlformats.org/drawingml/2006/table">
            <a:tbl>
              <a:tblPr firstRow="1" firstCol="1" bandRow="1"/>
              <a:tblGrid>
                <a:gridCol w="720080">
                  <a:extLst>
                    <a:ext uri="{9D8B030D-6E8A-4147-A177-3AD203B41FA5}">
                      <a16:colId xmlns:a16="http://schemas.microsoft.com/office/drawing/2014/main" val="20000"/>
                    </a:ext>
                  </a:extLst>
                </a:gridCol>
                <a:gridCol w="2766660">
                  <a:extLst>
                    <a:ext uri="{9D8B030D-6E8A-4147-A177-3AD203B41FA5}">
                      <a16:colId xmlns:a16="http://schemas.microsoft.com/office/drawing/2014/main" val="20001"/>
                    </a:ext>
                  </a:extLst>
                </a:gridCol>
              </a:tblGrid>
              <a:tr h="291723">
                <a:tc>
                  <a:txBody>
                    <a:bodyPr/>
                    <a:lstStyle/>
                    <a:p>
                      <a:pPr>
                        <a:lnSpc>
                          <a:spcPct val="115000"/>
                        </a:lnSpc>
                        <a:spcAft>
                          <a:spcPts val="0"/>
                        </a:spcAft>
                      </a:pPr>
                      <a:r>
                        <a:rPr lang="en-GB" sz="1100" dirty="0">
                          <a:solidFill>
                            <a:schemeClr val="tx2"/>
                          </a:solidFill>
                          <a:effectLst/>
                          <a:latin typeface="Calibri"/>
                          <a:ea typeface="Calibri"/>
                          <a:cs typeface="Times New Roman"/>
                        </a:rPr>
                        <a:t>PROJECT: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Harrods</a:t>
                      </a:r>
                      <a:r>
                        <a:rPr lang="en-GB" sz="1100" baseline="0" dirty="0">
                          <a:solidFill>
                            <a:schemeClr val="tx2"/>
                          </a:solidFill>
                          <a:effectLst/>
                          <a:latin typeface="Calibri"/>
                          <a:ea typeface="Calibri"/>
                          <a:cs typeface="Times New Roman"/>
                        </a:rPr>
                        <a:t> Egyptian Staircase, Knightsbridge</a:t>
                      </a:r>
                      <a:endParaRPr lang="en-GB" sz="11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1456">
                <a:tc>
                  <a:txBody>
                    <a:bodyPr/>
                    <a:lstStyle/>
                    <a:p>
                      <a:pPr>
                        <a:lnSpc>
                          <a:spcPct val="115000"/>
                        </a:lnSpc>
                        <a:spcAft>
                          <a:spcPts val="0"/>
                        </a:spcAft>
                      </a:pPr>
                      <a:r>
                        <a:rPr lang="en-GB" sz="1100" dirty="0">
                          <a:solidFill>
                            <a:schemeClr val="tx2"/>
                          </a:solidFill>
                          <a:effectLst/>
                          <a:latin typeface="Calibri"/>
                          <a:ea typeface="Calibri"/>
                          <a:cs typeface="Times New Roman"/>
                        </a:rPr>
                        <a:t>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£21M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1456">
                <a:tc>
                  <a:txBody>
                    <a:bodyPr/>
                    <a:lstStyle/>
                    <a:p>
                      <a:pPr>
                        <a:lnSpc>
                          <a:spcPct val="115000"/>
                        </a:lnSpc>
                        <a:spcAft>
                          <a:spcPts val="0"/>
                        </a:spcAft>
                      </a:pPr>
                      <a:r>
                        <a:rPr lang="en-GB" sz="1100" dirty="0">
                          <a:solidFill>
                            <a:schemeClr val="tx2"/>
                          </a:solidFill>
                          <a:effectLst/>
                          <a:latin typeface="Calibri"/>
                          <a:ea typeface="Calibri"/>
                          <a:cs typeface="Times New Roman"/>
                        </a:rPr>
                        <a:t>CLIENT: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Harrods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431310603"/>
              </p:ext>
            </p:extLst>
          </p:nvPr>
        </p:nvGraphicFramePr>
        <p:xfrm>
          <a:off x="5220072" y="4900193"/>
          <a:ext cx="3486740" cy="654689"/>
        </p:xfrm>
        <a:graphic>
          <a:graphicData uri="http://schemas.openxmlformats.org/drawingml/2006/table">
            <a:tbl>
              <a:tblPr firstRow="1" firstCol="1" bandRow="1"/>
              <a:tblGrid>
                <a:gridCol w="720080">
                  <a:extLst>
                    <a:ext uri="{9D8B030D-6E8A-4147-A177-3AD203B41FA5}">
                      <a16:colId xmlns:a16="http://schemas.microsoft.com/office/drawing/2014/main" val="20000"/>
                    </a:ext>
                  </a:extLst>
                </a:gridCol>
                <a:gridCol w="2766660">
                  <a:extLst>
                    <a:ext uri="{9D8B030D-6E8A-4147-A177-3AD203B41FA5}">
                      <a16:colId xmlns:a16="http://schemas.microsoft.com/office/drawing/2014/main" val="20001"/>
                    </a:ext>
                  </a:extLst>
                </a:gridCol>
              </a:tblGrid>
              <a:tr h="291723">
                <a:tc>
                  <a:txBody>
                    <a:bodyPr/>
                    <a:lstStyle/>
                    <a:p>
                      <a:pPr>
                        <a:lnSpc>
                          <a:spcPct val="115000"/>
                        </a:lnSpc>
                        <a:spcAft>
                          <a:spcPts val="0"/>
                        </a:spcAft>
                      </a:pPr>
                      <a:r>
                        <a:rPr lang="en-GB" sz="1100" dirty="0">
                          <a:solidFill>
                            <a:schemeClr val="tx2"/>
                          </a:solidFill>
                          <a:effectLst/>
                          <a:latin typeface="Calibri"/>
                          <a:ea typeface="Calibri"/>
                          <a:cs typeface="Times New Roman"/>
                        </a:rPr>
                        <a:t>PROJECT: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Basingstoke</a:t>
                      </a:r>
                      <a:r>
                        <a:rPr lang="en-GB" sz="1100" baseline="0" dirty="0">
                          <a:solidFill>
                            <a:schemeClr val="tx2"/>
                          </a:solidFill>
                          <a:effectLst/>
                          <a:latin typeface="Calibri"/>
                          <a:ea typeface="Calibri"/>
                          <a:cs typeface="Times New Roman"/>
                        </a:rPr>
                        <a:t> Leisure Centre</a:t>
                      </a:r>
                      <a:endParaRPr lang="en-GB" sz="11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1456">
                <a:tc>
                  <a:txBody>
                    <a:bodyPr/>
                    <a:lstStyle/>
                    <a:p>
                      <a:pPr>
                        <a:lnSpc>
                          <a:spcPct val="115000"/>
                        </a:lnSpc>
                        <a:spcAft>
                          <a:spcPts val="0"/>
                        </a:spcAft>
                      </a:pPr>
                      <a:r>
                        <a:rPr lang="en-GB" sz="1100" dirty="0">
                          <a:solidFill>
                            <a:schemeClr val="tx2"/>
                          </a:solidFill>
                          <a:effectLst/>
                          <a:latin typeface="Calibri"/>
                          <a:ea typeface="Calibri"/>
                          <a:cs typeface="Times New Roman"/>
                        </a:rPr>
                        <a:t>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£15M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1456">
                <a:tc>
                  <a:txBody>
                    <a:bodyPr/>
                    <a:lstStyle/>
                    <a:p>
                      <a:pPr>
                        <a:lnSpc>
                          <a:spcPct val="115000"/>
                        </a:lnSpc>
                        <a:spcAft>
                          <a:spcPts val="0"/>
                        </a:spcAft>
                      </a:pPr>
                      <a:r>
                        <a:rPr lang="en-GB" sz="1100" dirty="0">
                          <a:solidFill>
                            <a:schemeClr val="tx2"/>
                          </a:solidFill>
                          <a:effectLst/>
                          <a:latin typeface="Calibri"/>
                          <a:ea typeface="Calibri"/>
                          <a:cs typeface="Times New Roman"/>
                        </a:rPr>
                        <a:t>CLIENT: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Alliance</a:t>
                      </a:r>
                      <a:r>
                        <a:rPr lang="en-GB" sz="1100" baseline="0" dirty="0">
                          <a:solidFill>
                            <a:schemeClr val="tx2"/>
                          </a:solidFill>
                          <a:effectLst/>
                          <a:latin typeface="Calibri"/>
                          <a:ea typeface="Calibri"/>
                          <a:cs typeface="Times New Roman"/>
                        </a:rPr>
                        <a:t> Leisure</a:t>
                      </a:r>
                      <a:endParaRPr lang="en-GB" sz="11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603282714"/>
              </p:ext>
            </p:extLst>
          </p:nvPr>
        </p:nvGraphicFramePr>
        <p:xfrm>
          <a:off x="5220072" y="3980242"/>
          <a:ext cx="3486740" cy="654689"/>
        </p:xfrm>
        <a:graphic>
          <a:graphicData uri="http://schemas.openxmlformats.org/drawingml/2006/table">
            <a:tbl>
              <a:tblPr firstRow="1" firstCol="1" bandRow="1"/>
              <a:tblGrid>
                <a:gridCol w="720080">
                  <a:extLst>
                    <a:ext uri="{9D8B030D-6E8A-4147-A177-3AD203B41FA5}">
                      <a16:colId xmlns:a16="http://schemas.microsoft.com/office/drawing/2014/main" val="20000"/>
                    </a:ext>
                  </a:extLst>
                </a:gridCol>
                <a:gridCol w="2766660">
                  <a:extLst>
                    <a:ext uri="{9D8B030D-6E8A-4147-A177-3AD203B41FA5}">
                      <a16:colId xmlns:a16="http://schemas.microsoft.com/office/drawing/2014/main" val="20001"/>
                    </a:ext>
                  </a:extLst>
                </a:gridCol>
              </a:tblGrid>
              <a:tr h="291723">
                <a:tc>
                  <a:txBody>
                    <a:bodyPr/>
                    <a:lstStyle/>
                    <a:p>
                      <a:pPr>
                        <a:lnSpc>
                          <a:spcPct val="115000"/>
                        </a:lnSpc>
                        <a:spcAft>
                          <a:spcPts val="0"/>
                        </a:spcAft>
                      </a:pPr>
                      <a:r>
                        <a:rPr lang="en-GB" sz="1100" dirty="0">
                          <a:solidFill>
                            <a:schemeClr val="tx2"/>
                          </a:solidFill>
                          <a:effectLst/>
                          <a:latin typeface="Calibri"/>
                          <a:ea typeface="Calibri"/>
                          <a:cs typeface="Times New Roman"/>
                        </a:rPr>
                        <a:t>PROJECT: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Brighton</a:t>
                      </a:r>
                      <a:r>
                        <a:rPr lang="en-GB" sz="1100" baseline="0" dirty="0">
                          <a:solidFill>
                            <a:schemeClr val="tx2"/>
                          </a:solidFill>
                          <a:effectLst/>
                          <a:latin typeface="Calibri"/>
                          <a:ea typeface="Calibri"/>
                          <a:cs typeface="Times New Roman"/>
                        </a:rPr>
                        <a:t> &amp; Sussex University Hospital</a:t>
                      </a:r>
                      <a:endParaRPr lang="en-GB" sz="11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1456">
                <a:tc>
                  <a:txBody>
                    <a:bodyPr/>
                    <a:lstStyle/>
                    <a:p>
                      <a:pPr>
                        <a:lnSpc>
                          <a:spcPct val="115000"/>
                        </a:lnSpc>
                        <a:spcAft>
                          <a:spcPts val="0"/>
                        </a:spcAft>
                      </a:pPr>
                      <a:r>
                        <a:rPr lang="en-GB" sz="1100" dirty="0">
                          <a:solidFill>
                            <a:schemeClr val="tx2"/>
                          </a:solidFill>
                          <a:effectLst/>
                          <a:latin typeface="Calibri"/>
                          <a:ea typeface="Calibri"/>
                          <a:cs typeface="Times New Roman"/>
                        </a:rPr>
                        <a:t>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£35M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1456">
                <a:tc>
                  <a:txBody>
                    <a:bodyPr/>
                    <a:lstStyle/>
                    <a:p>
                      <a:pPr>
                        <a:lnSpc>
                          <a:spcPct val="115000"/>
                        </a:lnSpc>
                        <a:spcAft>
                          <a:spcPts val="0"/>
                        </a:spcAft>
                      </a:pPr>
                      <a:r>
                        <a:rPr lang="en-GB" sz="1100" dirty="0">
                          <a:solidFill>
                            <a:schemeClr val="tx2"/>
                          </a:solidFill>
                          <a:effectLst/>
                          <a:latin typeface="Calibri"/>
                          <a:ea typeface="Calibri"/>
                          <a:cs typeface="Times New Roman"/>
                        </a:rPr>
                        <a:t>CLIENT: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Brighton</a:t>
                      </a:r>
                      <a:r>
                        <a:rPr lang="en-GB" sz="1100" baseline="0" dirty="0">
                          <a:solidFill>
                            <a:schemeClr val="tx2"/>
                          </a:solidFill>
                          <a:effectLst/>
                          <a:latin typeface="Calibri"/>
                          <a:ea typeface="Calibri"/>
                          <a:cs typeface="Times New Roman"/>
                        </a:rPr>
                        <a:t> NHS trust</a:t>
                      </a:r>
                      <a:endParaRPr lang="en-GB" sz="11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453580876"/>
              </p:ext>
            </p:extLst>
          </p:nvPr>
        </p:nvGraphicFramePr>
        <p:xfrm>
          <a:off x="5220072" y="3032067"/>
          <a:ext cx="3486740" cy="654689"/>
        </p:xfrm>
        <a:graphic>
          <a:graphicData uri="http://schemas.openxmlformats.org/drawingml/2006/table">
            <a:tbl>
              <a:tblPr firstRow="1" firstCol="1" bandRow="1"/>
              <a:tblGrid>
                <a:gridCol w="720080">
                  <a:extLst>
                    <a:ext uri="{9D8B030D-6E8A-4147-A177-3AD203B41FA5}">
                      <a16:colId xmlns:a16="http://schemas.microsoft.com/office/drawing/2014/main" val="20000"/>
                    </a:ext>
                  </a:extLst>
                </a:gridCol>
                <a:gridCol w="2766660">
                  <a:extLst>
                    <a:ext uri="{9D8B030D-6E8A-4147-A177-3AD203B41FA5}">
                      <a16:colId xmlns:a16="http://schemas.microsoft.com/office/drawing/2014/main" val="20001"/>
                    </a:ext>
                  </a:extLst>
                </a:gridCol>
              </a:tblGrid>
              <a:tr h="291723">
                <a:tc>
                  <a:txBody>
                    <a:bodyPr/>
                    <a:lstStyle/>
                    <a:p>
                      <a:pPr>
                        <a:lnSpc>
                          <a:spcPct val="115000"/>
                        </a:lnSpc>
                        <a:spcAft>
                          <a:spcPts val="0"/>
                        </a:spcAft>
                      </a:pPr>
                      <a:r>
                        <a:rPr lang="en-GB" sz="1100" dirty="0">
                          <a:solidFill>
                            <a:schemeClr val="tx2"/>
                          </a:solidFill>
                          <a:effectLst/>
                          <a:latin typeface="Calibri"/>
                          <a:ea typeface="Calibri"/>
                          <a:cs typeface="Times New Roman"/>
                        </a:rPr>
                        <a:t>PROJECT: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WWF</a:t>
                      </a:r>
                      <a:r>
                        <a:rPr lang="en-GB" sz="1100" baseline="0" dirty="0">
                          <a:solidFill>
                            <a:schemeClr val="tx2"/>
                          </a:solidFill>
                          <a:effectLst/>
                          <a:latin typeface="Calibri"/>
                          <a:ea typeface="Calibri"/>
                          <a:cs typeface="Times New Roman"/>
                        </a:rPr>
                        <a:t> Head Office, Wokingham</a:t>
                      </a:r>
                      <a:endParaRPr lang="en-GB" sz="11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1456">
                <a:tc>
                  <a:txBody>
                    <a:bodyPr/>
                    <a:lstStyle/>
                    <a:p>
                      <a:pPr>
                        <a:lnSpc>
                          <a:spcPct val="115000"/>
                        </a:lnSpc>
                        <a:spcAft>
                          <a:spcPts val="0"/>
                        </a:spcAft>
                      </a:pPr>
                      <a:r>
                        <a:rPr lang="en-GB" sz="1100" dirty="0">
                          <a:solidFill>
                            <a:schemeClr val="tx2"/>
                          </a:solidFill>
                          <a:effectLst/>
                          <a:latin typeface="Calibri"/>
                          <a:ea typeface="Calibri"/>
                          <a:cs typeface="Times New Roman"/>
                        </a:rPr>
                        <a:t>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£14M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1456">
                <a:tc>
                  <a:txBody>
                    <a:bodyPr/>
                    <a:lstStyle/>
                    <a:p>
                      <a:pPr>
                        <a:lnSpc>
                          <a:spcPct val="115000"/>
                        </a:lnSpc>
                        <a:spcAft>
                          <a:spcPts val="0"/>
                        </a:spcAft>
                      </a:pPr>
                      <a:r>
                        <a:rPr lang="en-GB" sz="1100" dirty="0">
                          <a:solidFill>
                            <a:schemeClr val="tx2"/>
                          </a:solidFill>
                          <a:effectLst/>
                          <a:latin typeface="Calibri"/>
                          <a:ea typeface="Calibri"/>
                          <a:cs typeface="Times New Roman"/>
                        </a:rPr>
                        <a:t>CLIENT: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World</a:t>
                      </a:r>
                      <a:r>
                        <a:rPr lang="en-GB" sz="1100" baseline="0" dirty="0">
                          <a:solidFill>
                            <a:schemeClr val="tx2"/>
                          </a:solidFill>
                          <a:effectLst/>
                          <a:latin typeface="Calibri"/>
                          <a:ea typeface="Calibri"/>
                          <a:cs typeface="Times New Roman"/>
                        </a:rPr>
                        <a:t> Wildlife Fund.</a:t>
                      </a:r>
                      <a:endParaRPr lang="en-GB" sz="11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910942490"/>
              </p:ext>
            </p:extLst>
          </p:nvPr>
        </p:nvGraphicFramePr>
        <p:xfrm>
          <a:off x="5220072" y="2163386"/>
          <a:ext cx="3486740" cy="654689"/>
        </p:xfrm>
        <a:graphic>
          <a:graphicData uri="http://schemas.openxmlformats.org/drawingml/2006/table">
            <a:tbl>
              <a:tblPr firstRow="1" firstCol="1" bandRow="1"/>
              <a:tblGrid>
                <a:gridCol w="720080">
                  <a:extLst>
                    <a:ext uri="{9D8B030D-6E8A-4147-A177-3AD203B41FA5}">
                      <a16:colId xmlns:a16="http://schemas.microsoft.com/office/drawing/2014/main" val="20000"/>
                    </a:ext>
                  </a:extLst>
                </a:gridCol>
                <a:gridCol w="2766660">
                  <a:extLst>
                    <a:ext uri="{9D8B030D-6E8A-4147-A177-3AD203B41FA5}">
                      <a16:colId xmlns:a16="http://schemas.microsoft.com/office/drawing/2014/main" val="20001"/>
                    </a:ext>
                  </a:extLst>
                </a:gridCol>
              </a:tblGrid>
              <a:tr h="291723">
                <a:tc>
                  <a:txBody>
                    <a:bodyPr/>
                    <a:lstStyle/>
                    <a:p>
                      <a:pPr>
                        <a:lnSpc>
                          <a:spcPct val="115000"/>
                        </a:lnSpc>
                        <a:spcAft>
                          <a:spcPts val="0"/>
                        </a:spcAft>
                      </a:pPr>
                      <a:r>
                        <a:rPr lang="en-GB" sz="1100" dirty="0">
                          <a:solidFill>
                            <a:schemeClr val="tx2"/>
                          </a:solidFill>
                          <a:effectLst/>
                          <a:latin typeface="Calibri"/>
                          <a:ea typeface="Calibri"/>
                          <a:cs typeface="Times New Roman"/>
                        </a:rPr>
                        <a:t>PROJECT: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aseline="0" dirty="0">
                          <a:solidFill>
                            <a:schemeClr val="tx2"/>
                          </a:solidFill>
                          <a:effectLst/>
                          <a:latin typeface="Calibri"/>
                          <a:ea typeface="Calibri"/>
                          <a:cs typeface="Times New Roman"/>
                        </a:rPr>
                        <a:t>The Atrium, St Johns Wood, London</a:t>
                      </a:r>
                      <a:endParaRPr lang="en-GB" sz="11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1456">
                <a:tc>
                  <a:txBody>
                    <a:bodyPr/>
                    <a:lstStyle/>
                    <a:p>
                      <a:pPr>
                        <a:lnSpc>
                          <a:spcPct val="115000"/>
                        </a:lnSpc>
                        <a:spcAft>
                          <a:spcPts val="0"/>
                        </a:spcAft>
                      </a:pPr>
                      <a:r>
                        <a:rPr lang="en-GB" sz="1100" dirty="0">
                          <a:solidFill>
                            <a:schemeClr val="tx2"/>
                          </a:solidFill>
                          <a:effectLst/>
                          <a:latin typeface="Calibri"/>
                          <a:ea typeface="Calibri"/>
                          <a:cs typeface="Times New Roman"/>
                        </a:rPr>
                        <a:t>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£27M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1456">
                <a:tc>
                  <a:txBody>
                    <a:bodyPr/>
                    <a:lstStyle/>
                    <a:p>
                      <a:pPr>
                        <a:lnSpc>
                          <a:spcPct val="115000"/>
                        </a:lnSpc>
                        <a:spcAft>
                          <a:spcPts val="0"/>
                        </a:spcAft>
                      </a:pPr>
                      <a:r>
                        <a:rPr lang="en-GB" sz="1100" dirty="0">
                          <a:solidFill>
                            <a:schemeClr val="tx2"/>
                          </a:solidFill>
                          <a:effectLst/>
                          <a:latin typeface="Calibri"/>
                          <a:ea typeface="Calibri"/>
                          <a:cs typeface="Times New Roman"/>
                        </a:rPr>
                        <a:t>CLIENT: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a:solidFill>
                            <a:schemeClr val="tx2"/>
                          </a:solidFill>
                          <a:effectLst/>
                          <a:latin typeface="Calibri"/>
                          <a:ea typeface="Calibri"/>
                          <a:cs typeface="Times New Roman"/>
                        </a:rPr>
                        <a:t>Pantelli Associates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28" name="Picture 27" descr="http://rosebuildingservices.com/media/gallery/large/49411994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2554" y="2933395"/>
            <a:ext cx="1212274" cy="874640"/>
          </a:xfrm>
          <a:prstGeom prst="rect">
            <a:avLst/>
          </a:prstGeom>
          <a:noFill/>
          <a:ln>
            <a:noFill/>
          </a:ln>
        </p:spPr>
      </p:pic>
      <p:sp>
        <p:nvSpPr>
          <p:cNvPr id="2" name="AutoShape 2" descr="Image result for university west lond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511" b="23974"/>
          <a:stretch/>
        </p:blipFill>
        <p:spPr bwMode="auto">
          <a:xfrm>
            <a:off x="3631917" y="1196840"/>
            <a:ext cx="1252911"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554" y="3885983"/>
            <a:ext cx="1208295" cy="83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676300" y="329085"/>
            <a:ext cx="7200801" cy="707886"/>
          </a:xfrm>
          <a:prstGeom prst="rect">
            <a:avLst/>
          </a:prstGeom>
          <a:noFill/>
        </p:spPr>
        <p:txBody>
          <a:bodyPr wrap="square" rtlCol="0">
            <a:spAutoFit/>
          </a:bodyPr>
          <a:lstStyle/>
          <a:p>
            <a:pPr algn="ctr"/>
            <a:r>
              <a:rPr lang="en-GB" sz="4000" b="1" dirty="0">
                <a:solidFill>
                  <a:srgbClr val="0070C0"/>
                </a:solidFill>
              </a:rPr>
              <a:t>Examples of Projects Undertaken </a:t>
            </a:r>
          </a:p>
        </p:txBody>
      </p:sp>
      <p:sp>
        <p:nvSpPr>
          <p:cNvPr id="27" name="TextBox 26"/>
          <p:cNvSpPr txBox="1"/>
          <p:nvPr/>
        </p:nvSpPr>
        <p:spPr>
          <a:xfrm>
            <a:off x="1259631" y="1374462"/>
            <a:ext cx="2232247" cy="523220"/>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rgbClr val="0070C0"/>
                </a:solidFill>
              </a:rPr>
              <a:t>Education</a:t>
            </a:r>
            <a:r>
              <a:rPr lang="en-GB" dirty="0">
                <a:solidFill>
                  <a:srgbClr val="0070C0"/>
                </a:solidFill>
              </a:rPr>
              <a:t> </a:t>
            </a:r>
          </a:p>
        </p:txBody>
      </p:sp>
      <p:sp>
        <p:nvSpPr>
          <p:cNvPr id="29" name="TextBox 28"/>
          <p:cNvSpPr txBox="1"/>
          <p:nvPr/>
        </p:nvSpPr>
        <p:spPr>
          <a:xfrm>
            <a:off x="1219049" y="2168221"/>
            <a:ext cx="2304255" cy="584775"/>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rgbClr val="0070C0"/>
                </a:solidFill>
              </a:rPr>
              <a:t>Residential</a:t>
            </a:r>
            <a:r>
              <a:rPr lang="en-GB" sz="3200" b="1" dirty="0">
                <a:solidFill>
                  <a:srgbClr val="0070C0"/>
                </a:solidFill>
              </a:rPr>
              <a:t> </a:t>
            </a:r>
          </a:p>
        </p:txBody>
      </p:sp>
      <p:sp>
        <p:nvSpPr>
          <p:cNvPr id="30" name="TextBox 29"/>
          <p:cNvSpPr txBox="1"/>
          <p:nvPr/>
        </p:nvSpPr>
        <p:spPr>
          <a:xfrm>
            <a:off x="1259631" y="3114085"/>
            <a:ext cx="2448272" cy="523220"/>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rgbClr val="0070C0"/>
                </a:solidFill>
              </a:rPr>
              <a:t>Commercial</a:t>
            </a:r>
          </a:p>
        </p:txBody>
      </p:sp>
    </p:spTree>
    <p:custDataLst>
      <p:tags r:id="rId1"/>
    </p:custDataLst>
    <p:extLst>
      <p:ext uri="{BB962C8B-B14F-4D97-AF65-F5344CB8AC3E}">
        <p14:creationId xmlns:p14="http://schemas.microsoft.com/office/powerpoint/2010/main" val="3703923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additive="base">
                                        <p:cTn id="43" dur="500" fill="hold"/>
                                        <p:tgtEl>
                                          <p:spTgt spid="1028"/>
                                        </p:tgtEl>
                                        <p:attrNameLst>
                                          <p:attrName>ppt_x</p:attrName>
                                        </p:attrNameLst>
                                      </p:cBhvr>
                                      <p:tavLst>
                                        <p:tav tm="0">
                                          <p:val>
                                            <p:strVal val="#ppt_x"/>
                                          </p:val>
                                        </p:tav>
                                        <p:tav tm="100000">
                                          <p:val>
                                            <p:strVal val="#ppt_x"/>
                                          </p:val>
                                        </p:tav>
                                      </p:tavLst>
                                    </p:anim>
                                    <p:anim calcmode="lin" valueType="num">
                                      <p:cBhvr additive="base">
                                        <p:cTn id="44" dur="500" fill="hold"/>
                                        <p:tgtEl>
                                          <p:spTgt spid="102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 calcmode="lin" valueType="num">
                                      <p:cBhvr additive="base">
                                        <p:cTn id="57" dur="500" fill="hold"/>
                                        <p:tgtEl>
                                          <p:spTgt spid="1026"/>
                                        </p:tgtEl>
                                        <p:attrNameLst>
                                          <p:attrName>ppt_x</p:attrName>
                                        </p:attrNameLst>
                                      </p:cBhvr>
                                      <p:tavLst>
                                        <p:tav tm="0">
                                          <p:val>
                                            <p:strVal val="#ppt_x"/>
                                          </p:val>
                                        </p:tav>
                                        <p:tav tm="100000">
                                          <p:val>
                                            <p:strVal val="#ppt_x"/>
                                          </p:val>
                                        </p:tav>
                                      </p:tavLst>
                                    </p:anim>
                                    <p:anim calcmode="lin" valueType="num">
                                      <p:cBhvr additive="base">
                                        <p:cTn id="58" dur="500" fill="hold"/>
                                        <p:tgtEl>
                                          <p:spTgt spid="102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7"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seBS-BG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107504" y="-243408"/>
            <a:ext cx="9144000" cy="6858000"/>
          </a:xfrm>
          <a:prstGeom prst="rect">
            <a:avLst/>
          </a:prstGeom>
          <a:noFill/>
          <a:ln>
            <a:noFill/>
          </a:ln>
        </p:spPr>
      </p:pic>
      <p:sp>
        <p:nvSpPr>
          <p:cNvPr id="5" name="TextBox 4"/>
          <p:cNvSpPr txBox="1"/>
          <p:nvPr/>
        </p:nvSpPr>
        <p:spPr>
          <a:xfrm>
            <a:off x="2483768" y="283236"/>
            <a:ext cx="3384376" cy="646331"/>
          </a:xfrm>
          <a:prstGeom prst="rect">
            <a:avLst/>
          </a:prstGeom>
          <a:noFill/>
        </p:spPr>
        <p:txBody>
          <a:bodyPr wrap="square" rtlCol="0">
            <a:spAutoFit/>
          </a:bodyPr>
          <a:lstStyle/>
          <a:p>
            <a:pPr algn="ctr"/>
            <a:r>
              <a:rPr lang="en-GB" sz="3600" b="1" dirty="0">
                <a:solidFill>
                  <a:srgbClr val="0070C0"/>
                </a:solidFill>
              </a:rPr>
              <a:t>CV’s </a:t>
            </a:r>
          </a:p>
        </p:txBody>
      </p:sp>
      <p:sp>
        <p:nvSpPr>
          <p:cNvPr id="11" name="TextBox 10"/>
          <p:cNvSpPr txBox="1"/>
          <p:nvPr/>
        </p:nvSpPr>
        <p:spPr>
          <a:xfrm>
            <a:off x="2557613" y="2595692"/>
            <a:ext cx="4099766" cy="461665"/>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0070C0"/>
                </a:solidFill>
              </a:rPr>
              <a:t> John Saunderson - Director </a:t>
            </a:r>
          </a:p>
        </p:txBody>
      </p:sp>
      <p:sp>
        <p:nvSpPr>
          <p:cNvPr id="13" name="TextBox 12"/>
          <p:cNvSpPr txBox="1"/>
          <p:nvPr/>
        </p:nvSpPr>
        <p:spPr>
          <a:xfrm>
            <a:off x="2532552" y="5112718"/>
            <a:ext cx="5037949"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0070C0"/>
                </a:solidFill>
              </a:rPr>
              <a:t>Steve Sayles – Operations Director</a:t>
            </a:r>
          </a:p>
        </p:txBody>
      </p:sp>
      <p:pic>
        <p:nvPicPr>
          <p:cNvPr id="17" name="Picture 3" descr="C:\Users\David Rose\Documents\RBS\LOGOS\RoseBS-Logo-Rev-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3399" y="389856"/>
            <a:ext cx="1024065" cy="6628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19404" t="11020" r="15744" b="25822"/>
          <a:stretch/>
        </p:blipFill>
        <p:spPr>
          <a:xfrm>
            <a:off x="1216031" y="2024119"/>
            <a:ext cx="1241524" cy="1627480"/>
          </a:xfrm>
          <a:prstGeom prst="rect">
            <a:avLst/>
          </a:prstGeom>
        </p:spPr>
      </p:pic>
      <p:pic>
        <p:nvPicPr>
          <p:cNvPr id="4" name="Picture 3">
            <a:extLst>
              <a:ext uri="{FF2B5EF4-FFF2-40B4-BE49-F238E27FC236}">
                <a16:creationId xmlns:a16="http://schemas.microsoft.com/office/drawing/2014/main" id="{F6817119-31CC-E5A7-74D1-E4ED574FD5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7555" y="4298977"/>
            <a:ext cx="1270000" cy="1627481"/>
          </a:xfrm>
          <a:prstGeom prst="rect">
            <a:avLst/>
          </a:prstGeom>
        </p:spPr>
      </p:pic>
    </p:spTree>
    <p:custDataLst>
      <p:tags r:id="rId1"/>
    </p:custDataLst>
    <p:extLst>
      <p:ext uri="{BB962C8B-B14F-4D97-AF65-F5344CB8AC3E}">
        <p14:creationId xmlns:p14="http://schemas.microsoft.com/office/powerpoint/2010/main" val="315136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508" y="620688"/>
            <a:ext cx="8352928" cy="5693866"/>
          </a:xfrm>
          <a:prstGeom prst="rect">
            <a:avLst/>
          </a:prstGeom>
        </p:spPr>
        <p:txBody>
          <a:bodyPr wrap="square">
            <a:spAutoFit/>
          </a:bodyPr>
          <a:lstStyle/>
          <a:p>
            <a:r>
              <a:rPr lang="en-GB" sz="1400" b="1" dirty="0">
                <a:solidFill>
                  <a:srgbClr val="0070C0"/>
                </a:solidFill>
              </a:rPr>
              <a:t>John Saunderson </a:t>
            </a:r>
          </a:p>
          <a:p>
            <a:r>
              <a:rPr lang="en-GB" sz="1400" b="1" dirty="0">
                <a:solidFill>
                  <a:srgbClr val="0070C0"/>
                </a:solidFill>
              </a:rPr>
              <a:t>Director </a:t>
            </a:r>
          </a:p>
          <a:p>
            <a:endParaRPr lang="en-GB" sz="1400" dirty="0"/>
          </a:p>
          <a:p>
            <a:r>
              <a:rPr lang="en-GB" sz="1400" dirty="0"/>
              <a:t>Along with Dave Rose, July 1998 saw the formation of Rose Building Services and have seen it develop into a strong, reliable and trust worthy company. </a:t>
            </a:r>
          </a:p>
          <a:p>
            <a:r>
              <a:rPr lang="en-GB" sz="1400" dirty="0"/>
              <a:t> </a:t>
            </a:r>
          </a:p>
          <a:p>
            <a:r>
              <a:rPr lang="en-GB" sz="1400" dirty="0"/>
              <a:t>John’s expertise has been developed over the past 25 years based within the mechanical and electrical industry. John has worked on both the Contracting and Consultancy side of the business and has gained a wealth of experience from all types of building projects in all sectors of the industry. </a:t>
            </a:r>
          </a:p>
          <a:p>
            <a:endParaRPr lang="en-GB" sz="1400" dirty="0"/>
          </a:p>
          <a:p>
            <a:r>
              <a:rPr lang="en-GB" sz="1400" dirty="0"/>
              <a:t>In the past John has been responsible for many high profile projects, taking full control of the Building Services for the design, co-ordination and installation of the Building Services. </a:t>
            </a:r>
          </a:p>
          <a:p>
            <a:endParaRPr lang="en-GB" sz="1400" dirty="0"/>
          </a:p>
          <a:p>
            <a:pPr marL="742950" lvl="1" indent="-285750">
              <a:buFont typeface="Arial" panose="020B0604020202020204" pitchFamily="34" charset="0"/>
              <a:buChar char="•"/>
            </a:pPr>
            <a:r>
              <a:rPr lang="en-GB" sz="1400" dirty="0"/>
              <a:t>Aberfeldy</a:t>
            </a:r>
          </a:p>
          <a:p>
            <a:pPr marL="742950" lvl="1" indent="-285750">
              <a:buFont typeface="Arial" panose="020B0604020202020204" pitchFamily="34" charset="0"/>
              <a:buChar char="•"/>
            </a:pPr>
            <a:r>
              <a:rPr lang="en-GB" sz="1400" dirty="0"/>
              <a:t>RAF Club, Mayfair</a:t>
            </a:r>
          </a:p>
          <a:p>
            <a:pPr marL="742950" lvl="1" indent="-285750">
              <a:buFont typeface="Arial" panose="020B0604020202020204" pitchFamily="34" charset="0"/>
              <a:buChar char="•"/>
            </a:pPr>
            <a:r>
              <a:rPr lang="en-GB" sz="1400" dirty="0"/>
              <a:t>G-live, Guildford</a:t>
            </a:r>
          </a:p>
          <a:p>
            <a:pPr marL="742950" lvl="1" indent="-285750">
              <a:buFont typeface="Arial" panose="020B0604020202020204" pitchFamily="34" charset="0"/>
              <a:buChar char="•"/>
            </a:pPr>
            <a:r>
              <a:rPr lang="en-GB" sz="1400" dirty="0"/>
              <a:t>The Waterside Theatre, Aylesbury </a:t>
            </a:r>
          </a:p>
          <a:p>
            <a:pPr marL="742950" lvl="1" indent="-285750">
              <a:buFont typeface="Arial" panose="020B0604020202020204" pitchFamily="34" charset="0"/>
              <a:buChar char="•"/>
            </a:pPr>
            <a:r>
              <a:rPr lang="en-GB" sz="1400" dirty="0"/>
              <a:t>Royal Holloway University of London, Lecture Theatre</a:t>
            </a:r>
          </a:p>
          <a:p>
            <a:pPr marL="742950" lvl="1" indent="-285750">
              <a:buFont typeface="Arial" panose="020B0604020202020204" pitchFamily="34" charset="0"/>
              <a:buChar char="•"/>
            </a:pPr>
            <a:r>
              <a:rPr lang="en-GB" sz="1400" dirty="0"/>
              <a:t>Royal College of Obstetricians &amp; Gynaecologists </a:t>
            </a:r>
          </a:p>
          <a:p>
            <a:endParaRPr lang="en-GB" sz="1400" dirty="0"/>
          </a:p>
          <a:p>
            <a:endParaRPr lang="en-GB" sz="1400" dirty="0"/>
          </a:p>
          <a:p>
            <a:r>
              <a:rPr lang="en-GB" sz="1400" dirty="0"/>
              <a:t>John is a highly self-motivated team player with energy and enthusiasm to succeed. He relishes challenges and offers solid solutions in a hands-on capacity when required, delivering high quality work. </a:t>
            </a:r>
          </a:p>
          <a:p>
            <a:endParaRPr lang="en-GB" sz="1400" dirty="0"/>
          </a:p>
          <a:p>
            <a:endParaRPr lang="en-GB" sz="1400" dirty="0"/>
          </a:p>
          <a:p>
            <a:r>
              <a:rPr lang="en-GB" sz="1400" dirty="0"/>
              <a:t>.</a:t>
            </a:r>
          </a:p>
        </p:txBody>
      </p:sp>
      <p:pic>
        <p:nvPicPr>
          <p:cNvPr id="3" name="Picture 3" descr="C:\Users\David Rose\Documents\RBS\LOGOS\RoseBS-Logo-Rev-Graph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399" y="297515"/>
            <a:ext cx="1024065" cy="66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435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2.2|3.1|2.7|2.3|2.1|2.1|2.1"/>
</p:tagLst>
</file>

<file path=ppt/tags/tag3.xml><?xml version="1.0" encoding="utf-8"?>
<p:tagLst xmlns:a="http://schemas.openxmlformats.org/drawingml/2006/main" xmlns:r="http://schemas.openxmlformats.org/officeDocument/2006/relationships" xmlns:p="http://schemas.openxmlformats.org/presentationml/2006/main">
  <p:tag name="TIMING" val="|1.4|3.7|5.7|6.3"/>
</p:tagLst>
</file>

<file path=ppt/tags/tag4.xml><?xml version="1.0" encoding="utf-8"?>
<p:tagLst xmlns:a="http://schemas.openxmlformats.org/drawingml/2006/main" xmlns:r="http://schemas.openxmlformats.org/officeDocument/2006/relationships" xmlns:p="http://schemas.openxmlformats.org/presentationml/2006/main">
  <p:tag name="TIMING" val="|1.8|2.7|2.7|2.8"/>
</p:tagLst>
</file>

<file path=ppt/tags/tag5.xml><?xml version="1.0" encoding="utf-8"?>
<p:tagLst xmlns:a="http://schemas.openxmlformats.org/drawingml/2006/main" xmlns:r="http://schemas.openxmlformats.org/officeDocument/2006/relationships" xmlns:p="http://schemas.openxmlformats.org/presentationml/2006/main">
  <p:tag name="TIMING" val="|2.2|3.1|2.7|2.3|2.1|2.1|2.1"/>
</p:tagLst>
</file>

<file path=ppt/tags/tag6.xml><?xml version="1.0" encoding="utf-8"?>
<p:tagLst xmlns:a="http://schemas.openxmlformats.org/drawingml/2006/main" xmlns:r="http://schemas.openxmlformats.org/officeDocument/2006/relationships" xmlns:p="http://schemas.openxmlformats.org/presentationml/2006/main">
  <p:tag name="TIMING" val="|2.7|2.9|2.7|2.8|2.7|2.9"/>
</p:tagLst>
</file>

<file path=ppt/tags/tag7.xml><?xml version="1.0" encoding="utf-8"?>
<p:tagLst xmlns:a="http://schemas.openxmlformats.org/drawingml/2006/main" xmlns:r="http://schemas.openxmlformats.org/officeDocument/2006/relationships" xmlns:p="http://schemas.openxmlformats.org/presentationml/2006/main">
  <p:tag name="TIMING" val="|2.2|3.1|2.7|2.3|2.1|2.1|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10683</TotalTime>
  <Words>608</Words>
  <Application>Microsoft Office PowerPoint</Application>
  <PresentationFormat>On-screen Show (4:3)</PresentationFormat>
  <Paragraphs>108</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Rose</dc:creator>
  <cp:lastModifiedBy>Sharon</cp:lastModifiedBy>
  <cp:revision>198</cp:revision>
  <cp:lastPrinted>2019-07-24T14:32:35Z</cp:lastPrinted>
  <dcterms:created xsi:type="dcterms:W3CDTF">2014-07-22T09:35:46Z</dcterms:created>
  <dcterms:modified xsi:type="dcterms:W3CDTF">2024-06-20T09:55:55Z</dcterms:modified>
</cp:coreProperties>
</file>